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3B3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909560" y="0"/>
            <a:ext cx="4282135" cy="6858000"/>
          </a:xfrm>
          <a:prstGeom prst="rect">
            <a:avLst/>
          </a:prstGeom>
          <a:solidFill>
            <a:srgbClr val="F8F1E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58368" y="548640"/>
            <a:ext cx="2011680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900" b="1">
                <a:solidFill>
                  <a:srgbClr val="D4A936"/>
                </a:solidFill>
                <a:latin typeface="Noto Sans"/>
              </a:rPr>
              <a:t>DOSSIER INVESTISSEURS ET PARTENAIRES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368" y="1097280"/>
            <a:ext cx="6492240" cy="7315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800" b="1">
                <a:solidFill>
                  <a:srgbClr val="FFFFFF"/>
                </a:solidFill>
                <a:latin typeface="Noto Sans"/>
              </a:rPr>
              <a:t>Dëggal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1847088"/>
            <a:ext cx="6583680" cy="109728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2200" b="1">
                <a:solidFill>
                  <a:srgbClr val="F8F1E2"/>
                </a:solidFill>
                <a:latin typeface="Noto Sans"/>
              </a:rPr>
              <a:t>Une infrastructure de preuve pour rendre l’activité informelle lisible - sans retirer le contrôle des données.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8368" y="3364992"/>
            <a:ext cx="6309360" cy="77724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0">
                <a:solidFill>
                  <a:srgbClr val="BAB88F"/>
                </a:solidFill>
                <a:latin typeface="Noto Sans"/>
              </a:rPr>
              <a:t>Pilote Dakar - 30 jours
Édition consolidée - juillet 2026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58368" y="4663440"/>
            <a:ext cx="6217920" cy="1234440"/>
          </a:xfrm>
          <a:prstGeom prst="round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4901184"/>
            <a:ext cx="1188720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FFFFFF"/>
                </a:solidFill>
                <a:latin typeface="Noto Sans"/>
              </a:rPr>
              <a:t>250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367528"/>
            <a:ext cx="1371600" cy="21945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0">
                <a:solidFill>
                  <a:srgbClr val="F8F1E2"/>
                </a:solidFill>
                <a:latin typeface="Noto Sans"/>
              </a:rPr>
              <a:t>marchands ciblés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200" y="4901184"/>
            <a:ext cx="1188720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FFFFFF"/>
                </a:solidFill>
                <a:latin typeface="Noto Sans"/>
              </a:rPr>
              <a:t>200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96312" y="5367528"/>
            <a:ext cx="1691640" cy="21945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0">
                <a:solidFill>
                  <a:srgbClr val="F8F1E2"/>
                </a:solidFill>
                <a:latin typeface="Noto Sans"/>
              </a:rPr>
              <a:t>profils partageables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4901184"/>
            <a:ext cx="1417320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FFFFFF"/>
                </a:solidFill>
                <a:latin typeface="Noto Sans"/>
              </a:rPr>
              <a:t>2,5 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5367528"/>
            <a:ext cx="1417320" cy="21945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0">
                <a:solidFill>
                  <a:srgbClr val="F8F1E2"/>
                </a:solidFill>
                <a:latin typeface="Noto Sans"/>
              </a:rPr>
              <a:t>FCFA demandés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58200" y="914400"/>
            <a:ext cx="3182112" cy="3182112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5" name="Picture 14" descr="source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3960" y="1280160"/>
            <a:ext cx="2450592" cy="245059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394192" y="4663440"/>
            <a:ext cx="333756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1">
                <a:solidFill>
                  <a:srgbClr val="143B31"/>
                </a:solidFill>
                <a:latin typeface="Noto Sans"/>
              </a:rPr>
              <a:t>Statut du dossier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85632" y="5175504"/>
            <a:ext cx="3154680" cy="9144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0">
                <a:solidFill>
                  <a:srgbClr val="5D6B66"/>
                </a:solidFill>
                <a:latin typeface="Noto Sans"/>
              </a:rPr>
              <a:t>Hypothèses explicites
Résultats non préremplis
Gates de décision définis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" y="6492240"/>
            <a:ext cx="64008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BAB88F"/>
                </a:solidFill>
                <a:latin typeface="Noto Sans"/>
              </a:rPr>
              <a:t>Confidentiel - identité juridique et contacts à compléter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201400" y="6492240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ÉTAT DE PREUVE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Ce qui est établi - ce qui reste à prouver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" y="1353312"/>
            <a:ext cx="3520440" cy="4343400"/>
          </a:xfrm>
          <a:prstGeom prst="roundRect">
            <a:avLst/>
          </a:prstGeom>
          <a:solidFill>
            <a:srgbClr val="E7F0EC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1600200"/>
            <a:ext cx="311810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0B5947"/>
                </a:solidFill>
                <a:latin typeface="Noto Sans"/>
              </a:rPr>
              <a:t>Établi dans le dossier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9264" y="2340864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Proposition de valeur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69264" y="2907792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Plan pilote 30 jours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" y="3474720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Grille tarifaire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9264" y="4041648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Budget direct consolidé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9264" y="4608576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Règles de données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480559" y="1353312"/>
            <a:ext cx="3520440" cy="4343400"/>
          </a:xfrm>
          <a:prstGeom prst="roundRect">
            <a:avLst/>
          </a:prstGeom>
          <a:solidFill>
            <a:srgbClr val="F7EBC8"/>
          </a:solidFill>
          <a:ln w="10160">
            <a:solidFill>
              <a:srgbClr val="D4A9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81727" y="1600200"/>
            <a:ext cx="311810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D4A936"/>
                </a:solidFill>
                <a:latin typeface="Noto Sans"/>
              </a:rPr>
              <a:t>Hypothèses à tester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28031" y="2340864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Taux d’acquisition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28031" y="2907792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Disposition à payer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28031" y="3474720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Temps agent / dossier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28031" y="4041648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Cycle partenaire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28031" y="4608576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Taux de réutilisation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339327" y="1353312"/>
            <a:ext cx="3520440" cy="4343400"/>
          </a:xfrm>
          <a:prstGeom prst="roundRect">
            <a:avLst/>
          </a:prstGeom>
          <a:solidFill>
            <a:srgbClr val="ECE9F5"/>
          </a:solidFill>
          <a:ln w="10160">
            <a:solidFill>
              <a:srgbClr val="443A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540496" y="1600200"/>
            <a:ext cx="311810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443A78"/>
                </a:solidFill>
                <a:latin typeface="Noto Sans"/>
              </a:rPr>
              <a:t>Gates de décision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86800" y="2340864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200 profils partageables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86800" y="2907792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QA ≤ 15 %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86800" y="3474720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0 donnée interdite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86800" y="4041648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≥ 20 entretiens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86800" y="4608576"/>
            <a:ext cx="2852928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143B31"/>
                </a:solidFill>
                <a:latin typeface="Noto Sans"/>
              </a:rPr>
              <a:t>• 1 preuve commerciale forte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51560" y="5897880"/>
            <a:ext cx="10076688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A94236"/>
                </a:solidFill>
                <a:latin typeface="Noto Sans"/>
              </a:rPr>
              <a:t>Une hypothèse n’est jamais présentée comme une traction. Une cible n’est jamais présentée comme un résultat.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COMMERCIAL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Go-to-market - vendre un cas d’usage avant une plateforme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" y="1417320"/>
            <a:ext cx="3429000" cy="36118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58368" y="1417320"/>
            <a:ext cx="73152" cy="3611880"/>
          </a:xfrm>
          <a:prstGeom prst="rect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9536" y="1572768"/>
            <a:ext cx="3063240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1 - Construire l’offre terrain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9536" y="2075688"/>
            <a:ext cx="3026664" cy="28072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• Segment prioritaire et marchés ciblés
• Script d’explication et consentement
• Profil minimal réellement utile
• Contrôle qualité quotidien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89120" y="1417320"/>
            <a:ext cx="3429000" cy="36118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389120" y="1417320"/>
            <a:ext cx="73152" cy="3611880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590288" y="1572768"/>
            <a:ext cx="3063240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2 - Qualifier les partenaires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90288" y="2075688"/>
            <a:ext cx="3026664" cy="28072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• Cas d’usage précis
• Utilisateur et décideur identifiés
• Volume, fréquence et budget
• Contraintes de conformité
• Critère de décision documenté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119872" y="1417320"/>
            <a:ext cx="3429000" cy="36118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119872" y="1417320"/>
            <a:ext cx="73152" cy="3611880"/>
          </a:xfrm>
          <a:prstGeom prst="rect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321040" y="1572768"/>
            <a:ext cx="3063239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3 - Obtenir une preuve forte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21040" y="2075688"/>
            <a:ext cx="3026664" cy="28072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• Test payant
• Bon de commande
• Acompte
• Contrat
• Lettre d’intention détaillée avec calendrier et budget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413248"/>
            <a:ext cx="10287000" cy="566928"/>
          </a:xfrm>
          <a:prstGeom prst="roundRect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170432" y="5559552"/>
            <a:ext cx="9866376" cy="23774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FFFFFF"/>
                </a:solidFill>
                <a:latin typeface="Noto Sans"/>
              </a:rPr>
              <a:t>Boucle d’apprentissage - chaque objection modifie le profil, le prix, le processus ou le segment.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FINANCE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Scénario financier de base - croissance conditionnelle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12</a:t>
            </a:r>
          </a:p>
        </p:txBody>
      </p:sp>
      <p:pic>
        <p:nvPicPr>
          <p:cNvPr id="8" name="Picture 7" descr="finance_revenue_cost_36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8" y="1234440"/>
            <a:ext cx="7452360" cy="416966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8257031" y="1344168"/>
            <a:ext cx="3255264" cy="111556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21624" y="1499616"/>
            <a:ext cx="292608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0B5947"/>
                </a:solidFill>
                <a:latin typeface="Noto Sans"/>
              </a:rPr>
              <a:t>Fév. 2028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21624" y="1965960"/>
            <a:ext cx="29260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point mort mensuel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57031" y="2615184"/>
            <a:ext cx="3255264" cy="111556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421624" y="2770632"/>
            <a:ext cx="292608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C97B42"/>
                </a:solidFill>
                <a:latin typeface="Noto Sans"/>
              </a:rPr>
              <a:t>30,1 M FCFA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21624" y="3236976"/>
            <a:ext cx="29260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besoin maximal cumulé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257031" y="3886200"/>
            <a:ext cx="3255264" cy="111556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21624" y="4041648"/>
            <a:ext cx="292608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443A78"/>
                </a:solidFill>
                <a:latin typeface="Noto Sans"/>
              </a:rPr>
              <a:t>27,3 M FCFA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21624" y="4507992"/>
            <a:ext cx="29260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EBITDA 2028 - scénario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04672" y="5577840"/>
            <a:ext cx="10561320" cy="530352"/>
          </a:xfrm>
          <a:prstGeom prst="roundRect">
            <a:avLst/>
          </a:prstGeom>
          <a:solidFill>
            <a:srgbClr val="F4DEDA"/>
          </a:solidFill>
          <a:ln w="10160">
            <a:solidFill>
              <a:srgbClr val="A942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87552" y="5705856"/>
            <a:ext cx="10195560" cy="24688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69" b="1">
                <a:solidFill>
                  <a:srgbClr val="A94236"/>
                </a:solidFill>
                <a:latin typeface="Noto Sans"/>
              </a:rPr>
              <a:t>Modèle 36 mois fondé sur des hypothèses modifiables - aucune projection ne constitue une garantie de revenu ou de financement.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6272784"/>
            <a:ext cx="1042416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60" b="0">
                <a:solidFill>
                  <a:srgbClr val="5D6B66"/>
                </a:solidFill>
                <a:latin typeface="Noto Sans"/>
              </a:rPr>
              <a:t>Source - modèle financier Dëggal, hypothèses internes de juillet 2026.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FINANCEMENT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Financement par étapes - déblocage par preuves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389888"/>
            <a:ext cx="3511296" cy="431596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C97B4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95528" y="1627632"/>
            <a:ext cx="3108960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C97B42"/>
                </a:solidFill>
                <a:latin typeface="Noto Sans"/>
              </a:rPr>
              <a:t>Étape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5528" y="2029968"/>
            <a:ext cx="310896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100" b="1">
                <a:solidFill>
                  <a:srgbClr val="C97B42"/>
                </a:solidFill>
                <a:latin typeface="Noto Sans"/>
              </a:rPr>
              <a:t>2,5 M FCFA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" y="2606040"/>
            <a:ext cx="3108960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1">
                <a:solidFill>
                  <a:srgbClr val="143B31"/>
                </a:solidFill>
                <a:latin typeface="Noto Sans"/>
              </a:rPr>
              <a:t>Pilote 30 jours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3182112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Terrain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" y="3657600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QA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1560" y="4133087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Données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" y="4608576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Entretiens partenaires</a:t>
            </a:r>
          </a:p>
        </p:txBody>
      </p:sp>
      <p:sp>
        <p:nvSpPr>
          <p:cNvPr id="16" name="Chevron 15"/>
          <p:cNvSpPr/>
          <p:nvPr/>
        </p:nvSpPr>
        <p:spPr>
          <a:xfrm>
            <a:off x="4142232" y="3108960"/>
            <a:ext cx="384048" cy="658368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462272" y="1389888"/>
            <a:ext cx="3511296" cy="431596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663440" y="1627632"/>
            <a:ext cx="3108960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0B5947"/>
                </a:solidFill>
                <a:latin typeface="Noto Sans"/>
              </a:rPr>
              <a:t>Étape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2029968"/>
            <a:ext cx="310896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100" b="1">
                <a:solidFill>
                  <a:srgbClr val="0B5947"/>
                </a:solidFill>
                <a:latin typeface="Noto Sans"/>
              </a:rPr>
              <a:t>13,5 M FCFA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3440" y="2606040"/>
            <a:ext cx="3108960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1">
                <a:solidFill>
                  <a:srgbClr val="143B31"/>
                </a:solidFill>
                <a:latin typeface="Noto Sans"/>
              </a:rPr>
              <a:t>Industrialisation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19472" y="3182112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Produit minimum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19472" y="3657600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Sécurité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19472" y="4133087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Équipe noyau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19472" y="4608576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Contrats pilotes</a:t>
            </a:r>
          </a:p>
        </p:txBody>
      </p:sp>
      <p:sp>
        <p:nvSpPr>
          <p:cNvPr id="25" name="Chevron 24"/>
          <p:cNvSpPr/>
          <p:nvPr/>
        </p:nvSpPr>
        <p:spPr>
          <a:xfrm>
            <a:off x="8010144" y="3108960"/>
            <a:ext cx="384048" cy="658368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8330184" y="1389888"/>
            <a:ext cx="3511296" cy="431596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443A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531352" y="1627632"/>
            <a:ext cx="3108960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443A78"/>
                </a:solidFill>
                <a:latin typeface="Noto Sans"/>
              </a:rPr>
              <a:t>Étape 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31352" y="2029968"/>
            <a:ext cx="3108960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100" b="1">
                <a:solidFill>
                  <a:srgbClr val="443A78"/>
                </a:solidFill>
                <a:latin typeface="Noto Sans"/>
              </a:rPr>
              <a:t>22,5 M FCFA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531352" y="2606040"/>
            <a:ext cx="3108960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1">
                <a:solidFill>
                  <a:srgbClr val="143B31"/>
                </a:solidFill>
                <a:latin typeface="Noto Sans"/>
              </a:rPr>
              <a:t>Expansion contrôlée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87384" y="3182112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Segments répétés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787384" y="3657600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Canaux partenaires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87384" y="4133087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Renforcement conformité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87384" y="4608576"/>
            <a:ext cx="2633472" cy="30175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• Capacité multi-zones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22960" y="5888736"/>
            <a:ext cx="10561320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143B31"/>
                </a:solidFill>
                <a:latin typeface="Noto Sans"/>
              </a:rPr>
              <a:t>Chaque étape est conditionnée par des gates commerciaux, qualité, conformité et économie unitaire.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RISQUES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Six risques à traiter avant l’échelle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808" y="1344168"/>
            <a:ext cx="553212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5D6B66"/>
                </a:solidFill>
                <a:latin typeface="Noto Sans"/>
              </a:rPr>
              <a:t>Probabilité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" y="1719072"/>
            <a:ext cx="621792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00" b="1">
                <a:solidFill>
                  <a:srgbClr val="5D6B66"/>
                </a:solidFill>
                <a:latin typeface="Noto Sans"/>
              </a:rPr>
              <a:t>Impact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1691640"/>
            <a:ext cx="5257800" cy="3977639"/>
          </a:xfrm>
          <a:prstGeom prst="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2578608" y="1691640"/>
            <a:ext cx="0" cy="3977640"/>
          </a:xfrm>
          <a:prstGeom prst="line">
            <a:avLst/>
          </a:prstGeom>
          <a:ln w="12700">
            <a:solidFill>
              <a:srgbClr val="D7DDD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4334256" y="1691640"/>
            <a:ext cx="0" cy="3977640"/>
          </a:xfrm>
          <a:prstGeom prst="line">
            <a:avLst/>
          </a:prstGeom>
          <a:ln w="12700">
            <a:solidFill>
              <a:srgbClr val="D7DDD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822960" y="3017520"/>
            <a:ext cx="5257800" cy="0"/>
          </a:xfrm>
          <a:prstGeom prst="line">
            <a:avLst/>
          </a:prstGeom>
          <a:ln w="12700">
            <a:solidFill>
              <a:srgbClr val="D7DDD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822960" y="4343400"/>
            <a:ext cx="5257800" cy="0"/>
          </a:xfrm>
          <a:prstGeom prst="line">
            <a:avLst/>
          </a:prstGeom>
          <a:ln w="12700">
            <a:solidFill>
              <a:srgbClr val="D7DDD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43000" y="5715000"/>
            <a:ext cx="1097280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1">
                <a:solidFill>
                  <a:srgbClr val="5D6B66"/>
                </a:solidFill>
                <a:latin typeface="Noto Sans"/>
              </a:rPr>
              <a:t>Faible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98648" y="5715000"/>
            <a:ext cx="1097280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1">
                <a:solidFill>
                  <a:srgbClr val="5D6B66"/>
                </a:solidFill>
                <a:latin typeface="Noto Sans"/>
              </a:rPr>
              <a:t>Moyenne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54296" y="5715000"/>
            <a:ext cx="1097280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1">
                <a:solidFill>
                  <a:srgbClr val="5D6B66"/>
                </a:solidFill>
                <a:latin typeface="Noto Sans"/>
              </a:rPr>
              <a:t>Élevée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160" y="2176272"/>
            <a:ext cx="621792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1">
                <a:solidFill>
                  <a:srgbClr val="5D6B66"/>
                </a:solidFill>
                <a:latin typeface="Noto Sans"/>
              </a:rPr>
              <a:t>Élevé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" y="3502152"/>
            <a:ext cx="621792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1">
                <a:solidFill>
                  <a:srgbClr val="5D6B66"/>
                </a:solidFill>
                <a:latin typeface="Noto Sans"/>
              </a:rPr>
              <a:t>Moyen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" y="4828031"/>
            <a:ext cx="621792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50" b="1">
                <a:solidFill>
                  <a:srgbClr val="5D6B66"/>
                </a:solidFill>
                <a:latin typeface="Noto Sans"/>
              </a:rPr>
              <a:t>Faible</a:t>
            </a:r>
          </a:p>
        </p:txBody>
      </p:sp>
      <p:sp>
        <p:nvSpPr>
          <p:cNvPr id="21" name="Oval 20"/>
          <p:cNvSpPr/>
          <p:nvPr/>
        </p:nvSpPr>
        <p:spPr>
          <a:xfrm>
            <a:off x="4800600" y="1810512"/>
            <a:ext cx="658368" cy="658368"/>
          </a:xfrm>
          <a:prstGeom prst="ellipse">
            <a:avLst/>
          </a:prstGeom>
          <a:solidFill>
            <a:srgbClr val="A942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Noto Sans"/>
              </a:rPr>
              <a:t>R1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63440" y="2487168"/>
            <a:ext cx="932688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740" b="1">
                <a:solidFill>
                  <a:srgbClr val="143B31"/>
                </a:solidFill>
                <a:latin typeface="Noto Sans"/>
              </a:rPr>
              <a:t>Consentement
non valide</a:t>
            </a:r>
          </a:p>
        </p:txBody>
      </p:sp>
      <p:sp>
        <p:nvSpPr>
          <p:cNvPr id="23" name="Oval 22"/>
          <p:cNvSpPr/>
          <p:nvPr/>
        </p:nvSpPr>
        <p:spPr>
          <a:xfrm>
            <a:off x="4681728" y="3200400"/>
            <a:ext cx="658368" cy="658368"/>
          </a:xfrm>
          <a:prstGeom prst="ellipse">
            <a:avLst/>
          </a:prstGeom>
          <a:solidFill>
            <a:srgbClr val="A942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Noto Sans"/>
              </a:rPr>
              <a:t>R2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44568" y="3877056"/>
            <a:ext cx="932688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740" b="1">
                <a:solidFill>
                  <a:srgbClr val="143B31"/>
                </a:solidFill>
                <a:latin typeface="Noto Sans"/>
              </a:rPr>
              <a:t>Donnée
interdite</a:t>
            </a:r>
          </a:p>
        </p:txBody>
      </p:sp>
      <p:sp>
        <p:nvSpPr>
          <p:cNvPr id="25" name="Oval 24"/>
          <p:cNvSpPr/>
          <p:nvPr/>
        </p:nvSpPr>
        <p:spPr>
          <a:xfrm>
            <a:off x="2880360" y="1993392"/>
            <a:ext cx="658368" cy="658368"/>
          </a:xfrm>
          <a:prstGeom prst="ellipse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Noto Sans"/>
              </a:rPr>
              <a:t>R3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43200" y="2670048"/>
            <a:ext cx="932688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740" b="1">
                <a:solidFill>
                  <a:srgbClr val="143B31"/>
                </a:solidFill>
                <a:latin typeface="Noto Sans"/>
              </a:rPr>
              <a:t>Accident
terrain</a:t>
            </a:r>
          </a:p>
        </p:txBody>
      </p:sp>
      <p:sp>
        <p:nvSpPr>
          <p:cNvPr id="27" name="Oval 26"/>
          <p:cNvSpPr/>
          <p:nvPr/>
        </p:nvSpPr>
        <p:spPr>
          <a:xfrm>
            <a:off x="3730752" y="2331720"/>
            <a:ext cx="658368" cy="658368"/>
          </a:xfrm>
          <a:prstGeom prst="ellipse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Noto Sans"/>
              </a:rPr>
              <a:t>R4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93592" y="2999232"/>
            <a:ext cx="932688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740" b="1">
                <a:solidFill>
                  <a:srgbClr val="143B31"/>
                </a:solidFill>
                <a:latin typeface="Noto Sans"/>
              </a:rPr>
              <a:t>Pas de
client payant</a:t>
            </a:r>
          </a:p>
        </p:txBody>
      </p:sp>
      <p:sp>
        <p:nvSpPr>
          <p:cNvPr id="29" name="Oval 28"/>
          <p:cNvSpPr/>
          <p:nvPr/>
        </p:nvSpPr>
        <p:spPr>
          <a:xfrm>
            <a:off x="2907792" y="3310128"/>
            <a:ext cx="658368" cy="658368"/>
          </a:xfrm>
          <a:prstGeom prst="ellipse">
            <a:avLst/>
          </a:prstGeom>
          <a:solidFill>
            <a:srgbClr val="D4A9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Noto Sans"/>
              </a:rPr>
              <a:t>R5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70632" y="3986784"/>
            <a:ext cx="932688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740" b="1">
                <a:solidFill>
                  <a:srgbClr val="143B31"/>
                </a:solidFill>
                <a:latin typeface="Noto Sans"/>
              </a:rPr>
              <a:t>Coût / dossier
élevé</a:t>
            </a:r>
          </a:p>
        </p:txBody>
      </p:sp>
      <p:sp>
        <p:nvSpPr>
          <p:cNvPr id="31" name="Oval 30"/>
          <p:cNvSpPr/>
          <p:nvPr/>
        </p:nvSpPr>
        <p:spPr>
          <a:xfrm>
            <a:off x="1874519" y="2066543"/>
            <a:ext cx="658368" cy="658368"/>
          </a:xfrm>
          <a:prstGeom prst="ellipse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950" b="1">
                <a:solidFill>
                  <a:srgbClr val="FFFFFF"/>
                </a:solidFill>
                <a:latin typeface="Noto Sans"/>
              </a:rPr>
              <a:t>R6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37360" y="2743200"/>
            <a:ext cx="932688" cy="42062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740" b="1">
                <a:solidFill>
                  <a:srgbClr val="143B31"/>
                </a:solidFill>
                <a:latin typeface="Noto Sans"/>
              </a:rPr>
              <a:t>Fuite ou
accès abusif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46520" y="1691640"/>
            <a:ext cx="5102352" cy="3977639"/>
          </a:xfrm>
          <a:prstGeom prst="roundRect">
            <a:avLst/>
          </a:prstGeom>
          <a:solidFill>
            <a:srgbClr val="E7F0EC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711696" y="1901952"/>
            <a:ext cx="4590288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0B5947"/>
                </a:solidFill>
                <a:latin typeface="Noto Sans"/>
              </a:rPr>
              <a:t>Réponses minimales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729984" y="2468880"/>
            <a:ext cx="4498848" cy="35661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43B31"/>
                </a:solidFill>
                <a:latin typeface="Noto Sans"/>
              </a:rPr>
              <a:t>• Consentement testé et retrait opérationnel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29984" y="2953512"/>
            <a:ext cx="4498848" cy="35661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43B31"/>
                </a:solidFill>
                <a:latin typeface="Noto Sans"/>
              </a:rPr>
              <a:t>• Checklist données interdites + incident immédiat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29984" y="3438144"/>
            <a:ext cx="4498848" cy="35661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43B31"/>
                </a:solidFill>
                <a:latin typeface="Noto Sans"/>
              </a:rPr>
              <a:t>• Brief sécurité, zones et horaires approuvés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29984" y="3922776"/>
            <a:ext cx="4498848" cy="35661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43B31"/>
                </a:solidFill>
                <a:latin typeface="Noto Sans"/>
              </a:rPr>
              <a:t>• Preuve commerciale forte avant industrialisation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29984" y="4407408"/>
            <a:ext cx="4498848" cy="35661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43B31"/>
                </a:solidFill>
                <a:latin typeface="Noto Sans"/>
              </a:rPr>
              <a:t>• Mesure temps / dossier et reprise QA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729984" y="4892040"/>
            <a:ext cx="4498848" cy="35661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0">
                <a:solidFill>
                  <a:srgbClr val="143B31"/>
                </a:solidFill>
                <a:latin typeface="Noto Sans"/>
              </a:rPr>
              <a:t>• Accès nominatif, limité et journalisé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8640" y="6272784"/>
            <a:ext cx="1042416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60" b="0">
                <a:solidFill>
                  <a:srgbClr val="5D6B66"/>
                </a:solidFill>
                <a:latin typeface="Noto Sans"/>
              </a:rPr>
              <a:t>Source - registre des risques Dëggal. Les scores doivent être mis à jour avec les données du pilote.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ROADMAP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Roadmap - décisions, pas seulement activités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15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76072" y="1572768"/>
            <a:ext cx="2542032" cy="3493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C97B4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58952" y="1792224"/>
            <a:ext cx="2176272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C97B42"/>
                </a:solidFill>
                <a:latin typeface="Noto Sans"/>
              </a:rPr>
              <a:t>0-30 jours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8952" y="2286000"/>
            <a:ext cx="2176272" cy="6583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Prouver le pilote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672" y="3182112"/>
            <a:ext cx="2084831" cy="12252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Qualité, conformité, coût, intérêt partenaire et première preuve forte.</a:t>
            </a:r>
          </a:p>
        </p:txBody>
      </p:sp>
      <p:sp>
        <p:nvSpPr>
          <p:cNvPr id="12" name="Chevron 11"/>
          <p:cNvSpPr/>
          <p:nvPr/>
        </p:nvSpPr>
        <p:spPr>
          <a:xfrm>
            <a:off x="3163824" y="2843784"/>
            <a:ext cx="384048" cy="640080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3465576" y="1572768"/>
            <a:ext cx="2542032" cy="3493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4A9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648456" y="1792224"/>
            <a:ext cx="2176272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D4A936"/>
                </a:solidFill>
                <a:latin typeface="Noto Sans"/>
              </a:rPr>
              <a:t>31-90 jours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48456" y="2286000"/>
            <a:ext cx="2176272" cy="6583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Durcir le système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94176" y="3182112"/>
            <a:ext cx="2084831" cy="12252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Corriger le parcours, sécuriser les accès et signer les premiers contrats tests.</a:t>
            </a:r>
          </a:p>
        </p:txBody>
      </p:sp>
      <p:sp>
        <p:nvSpPr>
          <p:cNvPr id="17" name="Chevron 16"/>
          <p:cNvSpPr/>
          <p:nvPr/>
        </p:nvSpPr>
        <p:spPr>
          <a:xfrm>
            <a:off x="6053328" y="2843784"/>
            <a:ext cx="384048" cy="640080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6355080" y="1572768"/>
            <a:ext cx="2542032" cy="3493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37960" y="1792224"/>
            <a:ext cx="2176272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0B5947"/>
                </a:solidFill>
                <a:latin typeface="Noto Sans"/>
              </a:rPr>
              <a:t>3-12 mois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37960" y="2286000"/>
            <a:ext cx="2176272" cy="6583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Répéter un cas d’usage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0" y="3182112"/>
            <a:ext cx="2084831" cy="12252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Un segment, un processus et une économie unitaire reproductibles.</a:t>
            </a:r>
          </a:p>
        </p:txBody>
      </p:sp>
      <p:sp>
        <p:nvSpPr>
          <p:cNvPr id="22" name="Chevron 21"/>
          <p:cNvSpPr/>
          <p:nvPr/>
        </p:nvSpPr>
        <p:spPr>
          <a:xfrm>
            <a:off x="8942832" y="2843784"/>
            <a:ext cx="384048" cy="640080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9244584" y="1572768"/>
            <a:ext cx="2542032" cy="3493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443A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427464" y="1792224"/>
            <a:ext cx="2176272" cy="25603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443A78"/>
                </a:solidFill>
                <a:latin typeface="Noto Sans"/>
              </a:rPr>
              <a:t>12-36 mois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427464" y="2286000"/>
            <a:ext cx="2176272" cy="6583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Étendre sous contrôle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473184" y="3182112"/>
            <a:ext cx="2084831" cy="12252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Nouveaux segments et zones - uniquement après les gates de qualité et de revenu.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32688" y="5440680"/>
            <a:ext cx="10332720" cy="621792"/>
          </a:xfrm>
          <a:prstGeom prst="roundRect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143000" y="5605272"/>
            <a:ext cx="9912096" cy="26517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FFFFFF"/>
                </a:solidFill>
                <a:latin typeface="Noto Sans"/>
              </a:rPr>
              <a:t>Décision à chaque gate - poursuivre, corriger, réduire le périmètre, prolonger un test limité ou arrêter.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DÉCISION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La demande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16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" y="1371600"/>
            <a:ext cx="3931920" cy="4370832"/>
          </a:xfrm>
          <a:prstGeom prst="roundRect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0120" y="1700784"/>
            <a:ext cx="3328416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00" b="1">
                <a:solidFill>
                  <a:srgbClr val="D4A936"/>
                </a:solidFill>
                <a:latin typeface="Noto Sans"/>
              </a:rPr>
              <a:t>ENVELOPPE PILOTE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0120" y="2231136"/>
            <a:ext cx="3328416" cy="60350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3100" b="1">
                <a:solidFill>
                  <a:srgbClr val="FFFFFF"/>
                </a:solidFill>
                <a:latin typeface="Noto Sans"/>
              </a:rPr>
              <a:t>2,5 M FCFA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4128" y="3063240"/>
            <a:ext cx="3200400" cy="5943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F8F1E2"/>
                </a:solidFill>
                <a:latin typeface="Noto Sans"/>
              </a:rPr>
              <a:t>30 jours - Dakar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7552" y="3867912"/>
            <a:ext cx="3255264" cy="11430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15000"/>
              </a:lnSpc>
            </a:pPr>
            <a:r>
              <a:rPr sz="1200" b="0">
                <a:solidFill>
                  <a:srgbClr val="BAB88F"/>
                </a:solidFill>
                <a:latin typeface="Noto Sans"/>
              </a:rPr>
              <a:t>Budget direct de référence
2 161 500 FCFA
Marge conditionnelle
338 500 FCFA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83480" y="1426464"/>
            <a:ext cx="6236208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143B31"/>
                </a:solidFill>
                <a:latin typeface="Noto Sans"/>
              </a:rPr>
              <a:t>Soutien recherché au-delà du financement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1768" y="2029968"/>
            <a:ext cx="6053328" cy="41148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• Introductions vers des partenaires avec un cas d’usage et un budget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1768" y="2642616"/>
            <a:ext cx="6053328" cy="41148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• Validation juridique des consentements, contrats et formalités CDP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1768" y="3255264"/>
            <a:ext cx="6053328" cy="41148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• Accès encadré aux marchés et zones pilotes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1768" y="3867912"/>
            <a:ext cx="6053328" cy="41148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• Revue du dispositif de sécurité et de gouvernance des accès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83480" y="4754880"/>
            <a:ext cx="623620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0B5947"/>
                </a:solidFill>
                <a:latin typeface="Noto Sans"/>
              </a:rPr>
              <a:t>Livrables attendus à J30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01768" y="5184648"/>
            <a:ext cx="6089904" cy="6583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1">
                <a:solidFill>
                  <a:srgbClr val="143B31"/>
                </a:solidFill>
                <a:latin typeface="Noto Sans"/>
              </a:rPr>
              <a:t>Registres audités - tableau de bord - analyse des coûts - preuves partenaires - décision de poursuite documentée.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983480" y="5925312"/>
            <a:ext cx="6236208" cy="365760"/>
          </a:xfrm>
          <a:prstGeom prst="roundRect">
            <a:avLst/>
          </a:prstGeom>
          <a:solidFill>
            <a:srgbClr val="F7EBC8"/>
          </a:solidFill>
          <a:ln w="10160">
            <a:solidFill>
              <a:srgbClr val="D4A9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120640" y="6007608"/>
            <a:ext cx="5961888" cy="18288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00" b="1">
                <a:solidFill>
                  <a:srgbClr val="143B31"/>
                </a:solidFill>
                <a:latin typeface="Noto Sans"/>
              </a:rPr>
              <a:t>Contact - [nom] - [fonction] - [téléphone] - [courriel]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3B3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30352" y="347472"/>
            <a:ext cx="274320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D4A936"/>
                </a:solidFill>
                <a:latin typeface="Noto Sans"/>
              </a:rPr>
              <a:t>ANNEXE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612648"/>
            <a:ext cx="10972800" cy="5943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700" b="1">
                <a:solidFill>
                  <a:srgbClr val="FFFFFF"/>
                </a:solidFill>
                <a:latin typeface="Noto Sans"/>
              </a:rPr>
              <a:t>Sources, limites et statut du document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30352" y="1280160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BAB88F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BAB88F"/>
                </a:solidFill>
                <a:latin typeface="Noto Sans"/>
              </a:rPr>
              <a:t>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572768"/>
            <a:ext cx="5349240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D4A936"/>
                </a:solidFill>
                <a:latin typeface="Noto Sans"/>
              </a:rPr>
              <a:t>Sources de cadrage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4944" y="2084831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OIT - économie informelle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4944" y="2523744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Banque mondiale - Global Findex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4944" y="2962656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GSMA - mobile money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944" y="3401568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BCEAO - services financiers et paiements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4944" y="3840479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ANSD - statistiques économiques du Sénégal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944" y="4279392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CDP Sénégal - protection des données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4944" y="4718304"/>
            <a:ext cx="52120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OHADA - cadre des affaires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36792" y="1572768"/>
            <a:ext cx="5120640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D4A936"/>
                </a:solidFill>
                <a:latin typeface="Noto Sans"/>
              </a:rPr>
              <a:t>Limites à lever avant diffusion externe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73368" y="2084831"/>
            <a:ext cx="495604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Identité juridique, dirigeants et signataires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73368" y="2560320"/>
            <a:ext cx="495604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Contacts et mandats des partenaires cités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3368" y="3035808"/>
            <a:ext cx="495604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Formalités CDP et politique de conservation validées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73368" y="3511296"/>
            <a:ext cx="495604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Prestataires d’hébergement et de sécurité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3368" y="3986783"/>
            <a:ext cx="495604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Résultats réels du pilote et preuves de traction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73368" y="4462272"/>
            <a:ext cx="4956048" cy="31089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30" b="0">
                <a:solidFill>
                  <a:srgbClr val="F8F1E2"/>
                </a:solidFill>
                <a:latin typeface="Noto Sans"/>
              </a:rPr>
              <a:t>• Fiscalité, encaissements et BFR détaillés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60120" y="5650992"/>
            <a:ext cx="10287000" cy="548640"/>
          </a:xfrm>
          <a:prstGeom prst="round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188720" y="5797296"/>
            <a:ext cx="9829800" cy="23774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FFFFFF"/>
                </a:solidFill>
                <a:latin typeface="Noto Sans"/>
              </a:rPr>
              <a:t>Le présent deck organise une décision - il ne remplace ni une due diligence, ni un avis juridique, fiscal ou financier.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BAB88F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BAB88F"/>
                </a:solidFill>
                <a:latin typeface="Noto Sans"/>
              </a:rPr>
              <a:t>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VISION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La thèse Dëggal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360" y="1298448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900" b="1">
                <a:solidFill>
                  <a:srgbClr val="143B31"/>
                </a:solidFill>
                <a:latin typeface="Noto Sans"/>
              </a:rPr>
              <a:t>Rendre une activité réelle lisible - sans confisquer le contrôle de la personne qui la produit.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2029968"/>
            <a:ext cx="3429000" cy="23317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85800" y="2029968"/>
            <a:ext cx="73152" cy="2331720"/>
          </a:xfrm>
          <a:prstGeom prst="rect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850392" y="2194560"/>
            <a:ext cx="420624" cy="420624"/>
          </a:xfrm>
          <a:prstGeom prst="ellipse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80744" y="2185416"/>
            <a:ext cx="25694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Capturer des faits utiles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6968" y="2688336"/>
            <a:ext cx="3026664" cy="1527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Des visites structurées, des preuves minimales et des métadonnées de consentement - pas une collecte intrusive.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389120" y="2029968"/>
            <a:ext cx="3429000" cy="23317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389120" y="2029968"/>
            <a:ext cx="73152" cy="2331720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4553712" y="2194560"/>
            <a:ext cx="420624" cy="420624"/>
          </a:xfrm>
          <a:prstGeom prst="ellipse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84064" y="2185416"/>
            <a:ext cx="25694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Construire un profil vérifiable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90288" y="2688336"/>
            <a:ext cx="3026664" cy="1527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Un dossier synthétique, comparable et contrôlé par la qualité - conçu pour être actualisé et audité.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092440" y="2029968"/>
            <a:ext cx="3429000" cy="23317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092440" y="2029968"/>
            <a:ext cx="73152" cy="2331720"/>
          </a:xfrm>
          <a:prstGeom prst="rect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257031" y="2194560"/>
            <a:ext cx="420624" cy="420624"/>
          </a:xfrm>
          <a:prstGeom prst="ellipse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87384" y="2185416"/>
            <a:ext cx="25694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Activer un partage limité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93608" y="2688336"/>
            <a:ext cx="3026664" cy="1527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50" b="0">
                <a:solidFill>
                  <a:srgbClr val="17211E"/>
                </a:solidFill>
                <a:latin typeface="Noto Sans"/>
              </a:rPr>
              <a:t>Un accès finalisé par cas d’usage, durée et destinataire - révocable et journalisé.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143000" y="4864608"/>
            <a:ext cx="9902952" cy="941832"/>
          </a:xfrm>
          <a:prstGeom prst="roundRect">
            <a:avLst/>
          </a:prstGeom>
          <a:solidFill>
            <a:srgbClr val="F7EBC8"/>
          </a:solidFill>
          <a:ln w="10160">
            <a:solidFill>
              <a:srgbClr val="D4A9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417320" y="5065776"/>
            <a:ext cx="9354312" cy="23774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D4A936"/>
                </a:solidFill>
                <a:latin typeface="Noto Sans"/>
              </a:rPr>
              <a:t>Hypothèse centrale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17320" y="5358384"/>
            <a:ext cx="9354312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150" b="1">
                <a:solidFill>
                  <a:srgbClr val="143B31"/>
                </a:solidFill>
                <a:latin typeface="Noto Sans"/>
              </a:rPr>
              <a:t>Une preuve mieux structurée réduit le coût de qualification pour les partenaires et augmente l’utilité du dossier pour le marchand.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PROBLÈME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10972800" cy="8046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143B31"/>
                </a:solidFill>
                <a:latin typeface="Noto Sans"/>
              </a:rPr>
              <a:t>Le problème n’est pas l’absence d’activité - c’est l’absence de preuve exploitable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261872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" y="1344168"/>
            <a:ext cx="4828032" cy="44439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572768"/>
            <a:ext cx="4251960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>
                <a:solidFill>
                  <a:srgbClr val="C97B42"/>
                </a:solidFill>
                <a:latin typeface="Noto Sans"/>
              </a:rPr>
              <a:t>Côté marchand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2688" y="2148840"/>
            <a:ext cx="41605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Historique commercial fragmenté ou non standardisé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2688" y="2843784"/>
            <a:ext cx="41605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Preuves difficiles à présenter à un tiers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2688" y="3538728"/>
            <a:ext cx="41605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Consentement et périmètre de partage rarement explicites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2688" y="4233672"/>
            <a:ext cx="41605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Risque de promesses abusives autour du crédit ou des aides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760720" y="1344168"/>
            <a:ext cx="5806440" cy="4443984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062472" y="1572768"/>
            <a:ext cx="5257800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>
                <a:solidFill>
                  <a:srgbClr val="443A78"/>
                </a:solidFill>
                <a:latin typeface="Noto Sans"/>
              </a:rPr>
              <a:t>Côté partenaire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80760" y="2148840"/>
            <a:ext cx="50749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Coût élevé de qualification et de vérification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80760" y="2843784"/>
            <a:ext cx="50749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Dossiers hétérogènes - difficilement comparables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80760" y="3538728"/>
            <a:ext cx="50749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Risque de collecter trop d’informations sensibles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80760" y="4233672"/>
            <a:ext cx="507492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0">
                <a:solidFill>
                  <a:srgbClr val="17211E"/>
                </a:solidFill>
                <a:latin typeface="Noto Sans"/>
              </a:rPr>
              <a:t>• Décision commerciale retardée faute de preuve ciblée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9808" y="5989320"/>
            <a:ext cx="10698480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A94236"/>
                </a:solidFill>
                <a:latin typeface="Noto Sans"/>
              </a:rPr>
              <a:t>Dëggal ne promet ni prêt, ni subvention, ni approbation - le produit organise des faits et des permissions.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Une chaîne de preuve simple et auditable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874519"/>
            <a:ext cx="2057400" cy="26974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61288" y="1481328"/>
            <a:ext cx="749808" cy="749808"/>
          </a:xfrm>
          <a:prstGeom prst="ellipse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FFFFFF"/>
                </a:solidFill>
                <a:latin typeface="Noto San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7512" y="2331720"/>
            <a:ext cx="1728216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450" b="1">
                <a:solidFill>
                  <a:srgbClr val="143B31"/>
                </a:solidFill>
                <a:latin typeface="Noto Sans"/>
              </a:rPr>
              <a:t>Consentement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" y="2971800"/>
            <a:ext cx="1728216" cy="11430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5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Finalité, périmètre et retrait expliqués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560320" y="3200400"/>
            <a:ext cx="256032" cy="0"/>
          </a:xfrm>
          <a:prstGeom prst="line">
            <a:avLst/>
          </a:prstGeom>
          <a:ln w="2540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hevron 12"/>
          <p:cNvSpPr/>
          <p:nvPr/>
        </p:nvSpPr>
        <p:spPr>
          <a:xfrm>
            <a:off x="2660904" y="3026664"/>
            <a:ext cx="228600" cy="347472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2816352" y="1874519"/>
            <a:ext cx="2057400" cy="26974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3474720" y="1481328"/>
            <a:ext cx="749808" cy="749808"/>
          </a:xfrm>
          <a:prstGeom prst="ellipse">
            <a:avLst/>
          </a:prstGeom>
          <a:solidFill>
            <a:srgbClr val="D4A9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FFFFFF"/>
                </a:solidFill>
                <a:latin typeface="Noto Sans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80944" y="2331720"/>
            <a:ext cx="1728216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450" b="1">
                <a:solidFill>
                  <a:srgbClr val="143B31"/>
                </a:solidFill>
                <a:latin typeface="Noto Sans"/>
              </a:rPr>
              <a:t>Capture terrain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80944" y="2971800"/>
            <a:ext cx="1728216" cy="11430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5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Identité minimale, activité, localisation et preuves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4873752" y="3200400"/>
            <a:ext cx="256031" cy="0"/>
          </a:xfrm>
          <a:prstGeom prst="line">
            <a:avLst/>
          </a:prstGeom>
          <a:ln w="2540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hevron 18"/>
          <p:cNvSpPr/>
          <p:nvPr/>
        </p:nvSpPr>
        <p:spPr>
          <a:xfrm>
            <a:off x="4974336" y="3026664"/>
            <a:ext cx="228600" cy="347472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129783" y="1874519"/>
            <a:ext cx="2057400" cy="26974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5788151" y="1481328"/>
            <a:ext cx="749808" cy="749808"/>
          </a:xfrm>
          <a:prstGeom prst="ellipse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FFFFFF"/>
                </a:solidFill>
                <a:latin typeface="Noto Sans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94375" y="2331720"/>
            <a:ext cx="1728216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450" b="1">
                <a:solidFill>
                  <a:srgbClr val="143B31"/>
                </a:solidFill>
                <a:latin typeface="Noto Sans"/>
              </a:rPr>
              <a:t>Contrôle qualité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94375" y="2971800"/>
            <a:ext cx="1728216" cy="11430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5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Complétude, cohérence et absence de données interdites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7187183" y="3200400"/>
            <a:ext cx="256032" cy="0"/>
          </a:xfrm>
          <a:prstGeom prst="line">
            <a:avLst/>
          </a:prstGeom>
          <a:ln w="2540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hevron 24"/>
          <p:cNvSpPr/>
          <p:nvPr/>
        </p:nvSpPr>
        <p:spPr>
          <a:xfrm>
            <a:off x="7287767" y="3026664"/>
            <a:ext cx="228600" cy="347472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7443216" y="1874519"/>
            <a:ext cx="2057400" cy="26974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8101584" y="1481328"/>
            <a:ext cx="749808" cy="749808"/>
          </a:xfrm>
          <a:prstGeom prst="ellipse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FFFFFF"/>
                </a:solidFill>
                <a:latin typeface="Noto Sans"/>
              </a:rPr>
              <a:t>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07808" y="2331720"/>
            <a:ext cx="1728216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450" b="1">
                <a:solidFill>
                  <a:srgbClr val="143B31"/>
                </a:solidFill>
                <a:latin typeface="Noto Sans"/>
              </a:rPr>
              <a:t>Profil partageable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07808" y="2971800"/>
            <a:ext cx="1728216" cy="11430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5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Synthèse filtrée et horodatée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9500616" y="3200400"/>
            <a:ext cx="256032" cy="0"/>
          </a:xfrm>
          <a:prstGeom prst="line">
            <a:avLst/>
          </a:prstGeom>
          <a:ln w="2540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hevron 30"/>
          <p:cNvSpPr/>
          <p:nvPr/>
        </p:nvSpPr>
        <p:spPr>
          <a:xfrm>
            <a:off x="9601200" y="3026664"/>
            <a:ext cx="228600" cy="347472"/>
          </a:xfrm>
          <a:prstGeom prst="chevron">
            <a:avLst/>
          </a:prstGeom>
          <a:solidFill>
            <a:srgbClr val="BAB8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9756648" y="1874519"/>
            <a:ext cx="2057400" cy="26974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0415016" y="1481328"/>
            <a:ext cx="749808" cy="749808"/>
          </a:xfrm>
          <a:prstGeom prst="ellipse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800" b="1">
                <a:solidFill>
                  <a:srgbClr val="FFFFFF"/>
                </a:solidFill>
                <a:latin typeface="Noto Sans"/>
              </a:rPr>
              <a:t>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921240" y="2331720"/>
            <a:ext cx="1728216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450" b="1">
                <a:solidFill>
                  <a:srgbClr val="143B31"/>
                </a:solidFill>
                <a:latin typeface="Noto Sans"/>
              </a:rPr>
              <a:t>Accès partenaire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921240" y="2971800"/>
            <a:ext cx="1728216" cy="11430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5000"/>
              </a:lnSpc>
            </a:pPr>
            <a:r>
              <a:rPr sz="1050" b="0">
                <a:solidFill>
                  <a:srgbClr val="17211E"/>
                </a:solidFill>
                <a:latin typeface="Noto Sans"/>
              </a:rPr>
              <a:t>Durée, destinataire et journalisation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932688" y="5074920"/>
            <a:ext cx="10287000" cy="713232"/>
          </a:xfrm>
          <a:prstGeom prst="roundRect">
            <a:avLst/>
          </a:prstGeom>
          <a:solidFill>
            <a:srgbClr val="E7F0EC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170432" y="5285232"/>
            <a:ext cx="9811512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150" b="1">
                <a:solidFill>
                  <a:srgbClr val="143B31"/>
                </a:solidFill>
                <a:latin typeface="Noto Sans"/>
              </a:rPr>
              <a:t>Chaque étape produit une trace - qui a fait quoi, quand, pour quelle finalité et avec quelle autorisation.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PRODUIT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Quatre utilisateurs - quatre responsabilités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5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" y="1490472"/>
            <a:ext cx="5257800" cy="175564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58368" y="1490472"/>
            <a:ext cx="73152" cy="1755648"/>
          </a:xfrm>
          <a:prstGeom prst="rect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822959" y="1655063"/>
            <a:ext cx="420624" cy="420624"/>
          </a:xfrm>
          <a:prstGeom prst="ellipse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53312" y="1645919"/>
            <a:ext cx="43982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143B31"/>
                </a:solidFill>
                <a:latin typeface="Noto Sans"/>
              </a:rPr>
              <a:t>Marchand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9536" y="2148839"/>
            <a:ext cx="4855464" cy="95097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Valide les informations, choisit les partages et peut retirer son consentement.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81928" y="1490472"/>
            <a:ext cx="5257800" cy="175564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81928" y="1490472"/>
            <a:ext cx="73152" cy="1755648"/>
          </a:xfrm>
          <a:prstGeom prst="rect">
            <a:avLst/>
          </a:prstGeom>
          <a:solidFill>
            <a:srgbClr val="D4A9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6446520" y="1655063"/>
            <a:ext cx="420624" cy="420624"/>
          </a:xfrm>
          <a:prstGeom prst="ellipse">
            <a:avLst/>
          </a:prstGeom>
          <a:solidFill>
            <a:srgbClr val="D4A9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76872" y="1645919"/>
            <a:ext cx="43982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143B31"/>
                </a:solidFill>
                <a:latin typeface="Noto Sans"/>
              </a:rPr>
              <a:t>Agent terrain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83096" y="2148839"/>
            <a:ext cx="4855464" cy="95097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Explique, collecte le strict nécessaire et signale les anomalies.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58368" y="3648456"/>
            <a:ext cx="5257800" cy="175564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58368" y="3648456"/>
            <a:ext cx="73152" cy="175564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822959" y="3813048"/>
            <a:ext cx="420624" cy="420624"/>
          </a:xfrm>
          <a:prstGeom prst="ellipse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Q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53312" y="3803904"/>
            <a:ext cx="43982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143B31"/>
                </a:solidFill>
                <a:latin typeface="Noto Sans"/>
              </a:rPr>
              <a:t>Qualité / administration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9536" y="4306824"/>
            <a:ext cx="4855464" cy="95097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Contrôle, corrige, approuve et gère les droits d’accès.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281928" y="3648456"/>
            <a:ext cx="5257800" cy="175564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281928" y="3648456"/>
            <a:ext cx="73152" cy="1755648"/>
          </a:xfrm>
          <a:prstGeom prst="rect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6446520" y="3813048"/>
            <a:ext cx="420624" cy="420624"/>
          </a:xfrm>
          <a:prstGeom prst="ellipse">
            <a:avLst/>
          </a:prstGeom>
          <a:solidFill>
            <a:srgbClr val="443A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0" rIns="0" tIns="0" bIns="0"/>
          <a:lstStyle/>
          <a:p>
            <a:pPr algn="ctr">
              <a:lnSpc>
                <a:spcPct val="100000"/>
              </a:lnSpc>
            </a:pPr>
            <a:r>
              <a:rPr sz="1100" b="1">
                <a:solidFill>
                  <a:srgbClr val="FFFFFF"/>
                </a:solidFill>
                <a:latin typeface="Noto Sans"/>
              </a:rPr>
              <a:t>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76872" y="3803904"/>
            <a:ext cx="4398264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>
                <a:solidFill>
                  <a:srgbClr val="143B31"/>
                </a:solidFill>
                <a:latin typeface="Noto Sans"/>
              </a:rPr>
              <a:t>Partenaire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83096" y="4306824"/>
            <a:ext cx="4855464" cy="95097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Consulte uniquement les champs autorisés pour un cas d’usage défini.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207008" y="5715000"/>
            <a:ext cx="9765792" cy="475488"/>
          </a:xfrm>
          <a:prstGeom prst="roundRect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417320" y="5833872"/>
            <a:ext cx="9326880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FFFFFF"/>
                </a:solidFill>
                <a:latin typeface="Noto Sans"/>
              </a:rPr>
              <a:t>Principe d’accès - besoin de savoir, durée minimale, révocation et journalisation.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MARCHÉ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Marché - une approche par cas d’usage, pas par chiffre décoratif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6</a:t>
            </a:r>
          </a:p>
        </p:txBody>
      </p:sp>
      <p:sp>
        <p:nvSpPr>
          <p:cNvPr id="8" name="Isosceles Triangle 7"/>
          <p:cNvSpPr/>
          <p:nvPr/>
        </p:nvSpPr>
        <p:spPr>
          <a:xfrm>
            <a:off x="868680" y="1508760"/>
            <a:ext cx="4709160" cy="4343400"/>
          </a:xfrm>
          <a:prstGeom prst="triangle">
            <a:avLst/>
          </a:prstGeom>
          <a:solidFill>
            <a:srgbClr val="E7F0EC"/>
          </a:solidFill>
          <a:ln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rapezoid 8"/>
          <p:cNvSpPr/>
          <p:nvPr/>
        </p:nvSpPr>
        <p:spPr>
          <a:xfrm>
            <a:off x="1143000" y="4224528"/>
            <a:ext cx="4160520" cy="1234440"/>
          </a:xfrm>
          <a:prstGeom prst="trapezoid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rapezoid 9"/>
          <p:cNvSpPr/>
          <p:nvPr/>
        </p:nvSpPr>
        <p:spPr>
          <a:xfrm>
            <a:off x="1755648" y="2971800"/>
            <a:ext cx="2926080" cy="1170432"/>
          </a:xfrm>
          <a:prstGeom prst="trapezoid">
            <a:avLst/>
          </a:prstGeom>
          <a:solidFill>
            <a:srgbClr val="D4A9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Isosceles Triangle 10"/>
          <p:cNvSpPr/>
          <p:nvPr/>
        </p:nvSpPr>
        <p:spPr>
          <a:xfrm>
            <a:off x="2487168" y="1755648"/>
            <a:ext cx="1463040" cy="1143000"/>
          </a:xfrm>
          <a:prstGeom prst="triangle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651760" y="2121408"/>
            <a:ext cx="114300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00" b="1">
                <a:solidFill>
                  <a:srgbClr val="FFFFFF"/>
                </a:solidFill>
                <a:latin typeface="Noto Sans"/>
              </a:rPr>
              <a:t>SOM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31720" y="3364992"/>
            <a:ext cx="169164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1">
                <a:solidFill>
                  <a:srgbClr val="143B31"/>
                </a:solidFill>
                <a:latin typeface="Noto Sans"/>
              </a:rPr>
              <a:t>SAM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57400" y="4645152"/>
            <a:ext cx="228600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1">
                <a:solidFill>
                  <a:srgbClr val="FFFFFF"/>
                </a:solidFill>
                <a:latin typeface="Noto Sans"/>
              </a:rPr>
              <a:t>TAM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06440" y="1353312"/>
            <a:ext cx="5650992" cy="1207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806440" y="1353312"/>
            <a:ext cx="73152" cy="120700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007607" y="1508760"/>
            <a:ext cx="5285232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1">
                <a:solidFill>
                  <a:srgbClr val="143B31"/>
                </a:solidFill>
                <a:latin typeface="Noto Sans"/>
              </a:rPr>
              <a:t>TAM - besoin potentiel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07607" y="2011680"/>
            <a:ext cx="5248655" cy="40233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Activités informelles qui doivent présenter une identité économique, des preuves d’activité ou un historique à un tiers.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06440" y="2724912"/>
            <a:ext cx="5650992" cy="1207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806440" y="2724912"/>
            <a:ext cx="73152" cy="1207008"/>
          </a:xfrm>
          <a:prstGeom prst="rect">
            <a:avLst/>
          </a:prstGeom>
          <a:solidFill>
            <a:srgbClr val="D4A9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007607" y="2880360"/>
            <a:ext cx="5285232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1">
                <a:solidFill>
                  <a:srgbClr val="143B31"/>
                </a:solidFill>
                <a:latin typeface="Noto Sans"/>
              </a:rPr>
              <a:t>SAM - segments accessibles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07607" y="3383280"/>
            <a:ext cx="5248655" cy="40233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Marchés et métiers de Dakar atteignables par une équipe terrain et reliés à des partenaires identifiables.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06440" y="4096512"/>
            <a:ext cx="5650992" cy="12070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806440" y="4096512"/>
            <a:ext cx="73152" cy="1207008"/>
          </a:xfrm>
          <a:prstGeom prst="rect">
            <a:avLst/>
          </a:prstGeom>
          <a:solidFill>
            <a:srgbClr val="C97B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007607" y="4251960"/>
            <a:ext cx="5285232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1">
                <a:solidFill>
                  <a:srgbClr val="143B31"/>
                </a:solidFill>
                <a:latin typeface="Noto Sans"/>
              </a:rPr>
              <a:t>SOM - cas d’usage solvables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07607" y="4754880"/>
            <a:ext cx="5248655" cy="402336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Sous-segments où un partenaire accepte un test payant ou une lettre d’intention suffisamment détaillée.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43600" y="5577840"/>
            <a:ext cx="5440680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A94236"/>
                </a:solidFill>
                <a:latin typeface="Noto Sans"/>
              </a:rPr>
              <a:t>Règle - aucun chiffre de marché n’entre dans le dossier sans source, année, définition et méthode.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6272784"/>
            <a:ext cx="1042416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60" b="0">
                <a:solidFill>
                  <a:srgbClr val="5D6B66"/>
                </a:solidFill>
                <a:latin typeface="Noto Sans"/>
              </a:rPr>
              <a:t>Sources à valider - ANSD, OIT, BCEAO, Banque mondiale Global Findex, GSMA et entretiens terrain.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PILOTE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Pilote Dakar - 30 jours pour tester cinq hypothèses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7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444752"/>
            <a:ext cx="2514600" cy="1389888"/>
          </a:xfrm>
          <a:prstGeom prst="roundRect">
            <a:avLst/>
          </a:prstGeom>
          <a:solidFill>
            <a:srgbClr val="F6E5D8"/>
          </a:solidFill>
          <a:ln w="10160">
            <a:solidFill>
              <a:srgbClr val="C97B4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49808" y="1618488"/>
            <a:ext cx="6400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C97B42"/>
                </a:solidFill>
                <a:latin typeface="Noto Sans"/>
              </a:rPr>
              <a:t>J1-5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9808" y="1901952"/>
            <a:ext cx="2212848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Préparer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9808" y="2240280"/>
            <a:ext cx="2212848" cy="4572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950" b="0">
                <a:solidFill>
                  <a:srgbClr val="17211E"/>
                </a:solidFill>
                <a:latin typeface="Noto Sans"/>
              </a:rPr>
              <a:t>Formation, scripts, marchés, consentement et contrôles.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74720" y="1444752"/>
            <a:ext cx="2514600" cy="1389888"/>
          </a:xfrm>
          <a:prstGeom prst="roundRect">
            <a:avLst/>
          </a:prstGeom>
          <a:solidFill>
            <a:srgbClr val="F7EBC8"/>
          </a:solidFill>
          <a:ln w="10160">
            <a:solidFill>
              <a:srgbClr val="D4A9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630168" y="1618488"/>
            <a:ext cx="6400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D4A936"/>
                </a:solidFill>
                <a:latin typeface="Noto Sans"/>
              </a:rPr>
              <a:t>J6-20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0168" y="1901952"/>
            <a:ext cx="2212848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Collecter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30168" y="2240280"/>
            <a:ext cx="2212848" cy="4572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950" b="0">
                <a:solidFill>
                  <a:srgbClr val="17211E"/>
                </a:solidFill>
                <a:latin typeface="Noto Sans"/>
              </a:rPr>
              <a:t>Acquisition marchands, visites et preuves.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355080" y="1444752"/>
            <a:ext cx="2514600" cy="1389888"/>
          </a:xfrm>
          <a:prstGeom prst="roundRect">
            <a:avLst/>
          </a:prstGeom>
          <a:solidFill>
            <a:srgbClr val="E7F0EC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10528" y="1618488"/>
            <a:ext cx="6400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0B5947"/>
                </a:solidFill>
                <a:latin typeface="Noto Sans"/>
              </a:rPr>
              <a:t>J8-25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10528" y="1901952"/>
            <a:ext cx="2212848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Qualifier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10528" y="2240280"/>
            <a:ext cx="2212848" cy="4572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950" b="0">
                <a:solidFill>
                  <a:srgbClr val="17211E"/>
                </a:solidFill>
                <a:latin typeface="Noto Sans"/>
              </a:rPr>
              <a:t>QA quotidienne, profils partageables et corrections.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235440" y="1444752"/>
            <a:ext cx="2514600" cy="1389888"/>
          </a:xfrm>
          <a:prstGeom prst="roundRect">
            <a:avLst/>
          </a:prstGeom>
          <a:solidFill>
            <a:srgbClr val="ECE9F5"/>
          </a:solidFill>
          <a:ln w="10160">
            <a:solidFill>
              <a:srgbClr val="443A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390888" y="1618488"/>
            <a:ext cx="6400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443A78"/>
                </a:solidFill>
                <a:latin typeface="Noto Sans"/>
              </a:rPr>
              <a:t>J10-30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390888" y="1901952"/>
            <a:ext cx="2212848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00" b="1">
                <a:solidFill>
                  <a:srgbClr val="143B31"/>
                </a:solidFill>
                <a:latin typeface="Noto Sans"/>
              </a:rPr>
              <a:t>Vendre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90888" y="2240280"/>
            <a:ext cx="2212848" cy="4572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950" b="0">
                <a:solidFill>
                  <a:srgbClr val="17211E"/>
                </a:solidFill>
                <a:latin typeface="Noto Sans"/>
              </a:rPr>
              <a:t>Entretiens partenaires, démos et preuve commerciale.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94360" y="3246120"/>
            <a:ext cx="2029968" cy="1417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58952" y="3401568"/>
            <a:ext cx="170078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C97B42"/>
                </a:solidFill>
                <a:latin typeface="Noto Sans"/>
              </a:rPr>
              <a:t>250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8952" y="3867911"/>
            <a:ext cx="1700784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marchands approchés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889503" y="3246120"/>
            <a:ext cx="2029968" cy="1417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054096" y="3401568"/>
            <a:ext cx="170078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0B5947"/>
                </a:solidFill>
                <a:latin typeface="Noto Sans"/>
              </a:rPr>
              <a:t>200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54096" y="3867911"/>
            <a:ext cx="1700784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profils partageables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184648" y="3246120"/>
            <a:ext cx="2029968" cy="1417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349240" y="3401568"/>
            <a:ext cx="170078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443A78"/>
                </a:solidFill>
                <a:latin typeface="Noto Sans"/>
              </a:rPr>
              <a:t>20-30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49240" y="3867911"/>
            <a:ext cx="1700784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entretiens partenaires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79792" y="3246120"/>
            <a:ext cx="2029968" cy="1417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644383" y="3401568"/>
            <a:ext cx="170078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D4A936"/>
                </a:solidFill>
                <a:latin typeface="Noto Sans"/>
              </a:rPr>
              <a:t>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44383" y="3867911"/>
            <a:ext cx="1700784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preuve commerciale forte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9774936" y="3246120"/>
            <a:ext cx="2029968" cy="1417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939528" y="3401568"/>
            <a:ext cx="1700784" cy="43891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1">
                <a:solidFill>
                  <a:srgbClr val="143B31"/>
                </a:solidFill>
                <a:latin typeface="Noto Sans"/>
              </a:rPr>
              <a:t>2 161 500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939528" y="3867911"/>
            <a:ext cx="1700784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FCFA - budget direct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914400" y="5074920"/>
            <a:ext cx="10332720" cy="658368"/>
          </a:xfrm>
          <a:prstGeom prst="roundRect">
            <a:avLst/>
          </a:prstGeom>
          <a:solidFill>
            <a:srgbClr val="F4DEDA"/>
          </a:solidFill>
          <a:ln w="10160">
            <a:solidFill>
              <a:srgbClr val="A942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1115568" y="5266944"/>
            <a:ext cx="9930384" cy="2743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b="1">
                <a:solidFill>
                  <a:srgbClr val="A94236"/>
                </a:solidFill>
                <a:latin typeface="Noto Sans"/>
              </a:rPr>
              <a:t>Ces valeurs sont des objectifs du pilote - pas des résultats acquis. Les registres restent vides jusqu’à saisie réelle.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CONFORMITÉ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Le contrôle des données fait partie du produit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8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" y="1344168"/>
            <a:ext cx="5285232" cy="4224528"/>
          </a:xfrm>
          <a:prstGeom prst="roundRect">
            <a:avLst/>
          </a:prstGeom>
          <a:solidFill>
            <a:srgbClr val="E7F0EC"/>
          </a:solidFill>
          <a:ln w="10160">
            <a:solidFill>
              <a:srgbClr val="0B59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572768"/>
            <a:ext cx="4754880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0B5947"/>
                </a:solidFill>
                <a:latin typeface="Noto Sans"/>
              </a:rPr>
              <a:t>Données autorisées - selon finalité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0976" y="2176272"/>
            <a:ext cx="466344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43B31"/>
                </a:solidFill>
                <a:latin typeface="Noto Sans"/>
              </a:rPr>
              <a:t>✓  Identité minimale et coordonnées consenties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0976" y="2734056"/>
            <a:ext cx="466344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43B31"/>
                </a:solidFill>
                <a:latin typeface="Noto Sans"/>
              </a:rPr>
              <a:t>✓  Activité, lieu, horaires et ancienneté déclarée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0976" y="3291839"/>
            <a:ext cx="466344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43B31"/>
                </a:solidFill>
                <a:latin typeface="Noto Sans"/>
              </a:rPr>
              <a:t>✓  Photos ou pièces de preuve nécessaires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0976" y="3849624"/>
            <a:ext cx="466344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43B31"/>
                </a:solidFill>
                <a:latin typeface="Noto Sans"/>
              </a:rPr>
              <a:t>✓  Métadonnées de visite, qualité et consentement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50976" y="4407408"/>
            <a:ext cx="466344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43B31"/>
                </a:solidFill>
                <a:latin typeface="Noto Sans"/>
              </a:rPr>
              <a:t>✓  Champs explicitement partagés avec un partenaire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45352" y="1344168"/>
            <a:ext cx="5285232" cy="4224528"/>
          </a:xfrm>
          <a:prstGeom prst="roundRect">
            <a:avLst/>
          </a:prstGeom>
          <a:solidFill>
            <a:srgbClr val="F4DEDA"/>
          </a:solidFill>
          <a:ln w="10160">
            <a:solidFill>
              <a:srgbClr val="A942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10528" y="1572768"/>
            <a:ext cx="4736592" cy="36576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>
                <a:solidFill>
                  <a:srgbClr val="A94236"/>
                </a:solidFill>
                <a:latin typeface="Noto Sans"/>
              </a:rPr>
              <a:t>Données interdites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28816" y="2176272"/>
            <a:ext cx="461772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×  PIN, mot de passe ou code Mobile Money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28816" y="2734056"/>
            <a:ext cx="461772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×  Solde de compte ou capture non nécessaire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28816" y="3291839"/>
            <a:ext cx="461772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×  Accès complet au téléphone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28816" y="3849624"/>
            <a:ext cx="461772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×  Données d’un tiers sans base légitime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28816" y="4407408"/>
            <a:ext cx="4617720" cy="38404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120" b="0">
                <a:solidFill>
                  <a:srgbClr val="17211E"/>
                </a:solidFill>
                <a:latin typeface="Noto Sans"/>
              </a:rPr>
              <a:t>×  Collecte « au cas où » sans finalité définie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143000" y="5760720"/>
            <a:ext cx="9893808" cy="420624"/>
          </a:xfrm>
          <a:prstGeom prst="roundRect">
            <a:avLst/>
          </a:prstGeom>
          <a:solidFill>
            <a:srgbClr val="143B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325880" y="5852160"/>
            <a:ext cx="9528048" cy="20116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1">
                <a:solidFill>
                  <a:srgbClr val="FFFFFF"/>
                </a:solidFill>
                <a:latin typeface="Noto Sans"/>
              </a:rPr>
              <a:t>Finalité définie  →  consentement distinct  →  partage filtré  →  accès limité  →  retrait et journal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272784"/>
            <a:ext cx="1042416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660" b="0">
                <a:solidFill>
                  <a:srgbClr val="5D6B66"/>
                </a:solidFill>
                <a:latin typeface="Noto Sans"/>
              </a:rPr>
              <a:t>Cadre à valider juridiquement - loi sénégalaise n° 2008-12, formalités CDP et contrats applicables.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1E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B5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46888"/>
            <a:ext cx="2468880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850" b="1">
                <a:solidFill>
                  <a:srgbClr val="C97B42"/>
                </a:solidFill>
                <a:latin typeface="Noto Sans"/>
              </a:rPr>
              <a:t>BUSINESS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84632"/>
            <a:ext cx="10972800" cy="50292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500" b="1">
                <a:solidFill>
                  <a:srgbClr val="143B31"/>
                </a:solidFill>
                <a:latin typeface="Noto Sans"/>
              </a:rPr>
              <a:t>Modèle économique - usage ponctuel et abonnement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530352" y="1069848"/>
            <a:ext cx="11128248" cy="0"/>
          </a:xfrm>
          <a:prstGeom prst="line">
            <a:avLst/>
          </a:prstGeom>
          <a:ln w="10160">
            <a:solidFill>
              <a:srgbClr val="BAB8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0352" y="6547104"/>
            <a:ext cx="77724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750" b="0">
                <a:solidFill>
                  <a:srgbClr val="5D6B66"/>
                </a:solidFill>
                <a:latin typeface="Noto Sans"/>
              </a:rPr>
              <a:t>Dëggal - édition consolidée - document de travail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1400" y="6547104"/>
            <a:ext cx="457200" cy="16459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750" b="1">
                <a:solidFill>
                  <a:srgbClr val="5D6B66"/>
                </a:solidFill>
                <a:latin typeface="Noto Sans"/>
              </a:rPr>
              <a:t>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" y="1325880"/>
            <a:ext cx="3520440" cy="1874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04672" y="1527048"/>
            <a:ext cx="31546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C97B42"/>
                </a:solidFill>
                <a:latin typeface="Noto Sans"/>
              </a:rPr>
              <a:t>15 000 FCFA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672" y="1984248"/>
            <a:ext cx="3154680" cy="2926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50" b="1">
                <a:solidFill>
                  <a:srgbClr val="143B31"/>
                </a:solidFill>
                <a:latin typeface="Noto Sans"/>
              </a:rPr>
              <a:t>Consultation ponctuelle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824" y="2404872"/>
            <a:ext cx="3017520" cy="51206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Accès unique à un dossier autorisé.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80559" y="1325880"/>
            <a:ext cx="3520440" cy="1874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63440" y="1527048"/>
            <a:ext cx="31546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0B5947"/>
                </a:solidFill>
                <a:latin typeface="Noto Sans"/>
              </a:rPr>
              <a:t>25 000 FCFA / mois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1984248"/>
            <a:ext cx="3154680" cy="2926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50" b="1">
                <a:solidFill>
                  <a:srgbClr val="143B31"/>
                </a:solidFill>
                <a:latin typeface="Noto Sans"/>
              </a:rPr>
              <a:t>Abonnement de base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36592" y="2404872"/>
            <a:ext cx="3017520" cy="51206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Accès récurrent selon périmètre convenu.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39327" y="1325880"/>
            <a:ext cx="3520440" cy="1874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522207" y="1527048"/>
            <a:ext cx="31546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D4A936"/>
                </a:solidFill>
                <a:latin typeface="Noto Sans"/>
              </a:rPr>
              <a:t>500 FCFA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22207" y="1984248"/>
            <a:ext cx="3154680" cy="2926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50" b="1">
                <a:solidFill>
                  <a:srgbClr val="143B31"/>
                </a:solidFill>
                <a:latin typeface="Noto Sans"/>
              </a:rPr>
              <a:t>Dossier additionnel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59" y="2404872"/>
            <a:ext cx="3017520" cy="51206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Facturation mensuelle par dossier au-delà du socle.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1792" y="3474720"/>
            <a:ext cx="3520440" cy="1874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04672" y="3675887"/>
            <a:ext cx="31546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443A78"/>
                </a:solidFill>
                <a:latin typeface="Noto Sans"/>
              </a:rPr>
              <a:t>2 500 FCFA / mois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4672" y="4133087"/>
            <a:ext cx="3154680" cy="2926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50" b="1">
                <a:solidFill>
                  <a:srgbClr val="143B31"/>
                </a:solidFill>
                <a:latin typeface="Noto Sans"/>
              </a:rPr>
              <a:t>Information additionnelle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7824" y="4553712"/>
            <a:ext cx="3017520" cy="51206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Champ ou bloc d’information autorisé.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480559" y="3474720"/>
            <a:ext cx="3520440" cy="1874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663440" y="3675887"/>
            <a:ext cx="31546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143B31"/>
                </a:solidFill>
                <a:latin typeface="Noto Sans"/>
              </a:rPr>
              <a:t>5 000 FCFA / mois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63440" y="4133087"/>
            <a:ext cx="3154680" cy="2926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50" b="1">
                <a:solidFill>
                  <a:srgbClr val="143B31"/>
                </a:solidFill>
                <a:latin typeface="Noto Sans"/>
              </a:rPr>
              <a:t>Utilisateur additionnel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36592" y="4553712"/>
            <a:ext cx="3017520" cy="51206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Compte nominatif avec journalisation.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339327" y="3474720"/>
            <a:ext cx="3520440" cy="1874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7DDD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522207" y="3675887"/>
            <a:ext cx="3154680" cy="347472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700" b="1">
                <a:solidFill>
                  <a:srgbClr val="C97B42"/>
                </a:solidFill>
                <a:latin typeface="Noto Sans"/>
              </a:rPr>
              <a:t>50 000 FCFA / mois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522207" y="4133087"/>
            <a:ext cx="3154680" cy="292608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250" b="1">
                <a:solidFill>
                  <a:srgbClr val="143B31"/>
                </a:solidFill>
                <a:latin typeface="Noto Sans"/>
              </a:rPr>
              <a:t>Pack marché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95359" y="4553712"/>
            <a:ext cx="3017520" cy="512064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980" b="0">
                <a:solidFill>
                  <a:srgbClr val="17211E"/>
                </a:solidFill>
                <a:latin typeface="Noto Sans"/>
              </a:rPr>
              <a:t>Portefeuille ou segment défini contractuellement.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51560" y="5742432"/>
            <a:ext cx="10076688" cy="457200"/>
          </a:xfrm>
          <a:prstGeom prst="roundRect">
            <a:avLst/>
          </a:prstGeom>
          <a:solidFill>
            <a:srgbClr val="F7EBC8"/>
          </a:solidFill>
          <a:ln w="10160">
            <a:solidFill>
              <a:srgbClr val="D4A9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1234440" y="5843016"/>
            <a:ext cx="9710928" cy="228600"/>
          </a:xfrm>
          <a:prstGeom prst="rect">
            <a:avLst/>
          </a:prstGeom>
          <a:noFill/>
        </p:spPr>
        <p:txBody>
          <a:bodyPr wrap="square" lIns="36576" rIns="36576" tIns="36576" bIns="36576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1">
                <a:solidFill>
                  <a:srgbClr val="143B31"/>
                </a:solidFill>
                <a:latin typeface="Noto Sans"/>
              </a:rPr>
              <a:t>Le pilote doit tester la disposition à payer, le cycle d’achat et le coût de service - pas seulement l’intérêt verbal.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Dëggal - dossier investisseurs et partenaires - version 2.0</dc:title>
  <dc:subject>Pilote Dakar - infrastructure de preuve</dc:subject>
  <dc:creator>Dëggal</dc:creator>
  <cp:keywords>Dëggal, Dakar, preuve, données, partenaires, pilote</cp:keywords>
  <dc:description>Hypothèses explicites - informations juridiques et contacts à compléter.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